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4" r:id="rId1"/>
  </p:sldMasterIdLst>
  <p:sldIdLst>
    <p:sldId id="256" r:id="rId2"/>
    <p:sldId id="258" r:id="rId3"/>
    <p:sldId id="259" r:id="rId4"/>
    <p:sldId id="260" r:id="rId5"/>
    <p:sldId id="262" r:id="rId6"/>
    <p:sldId id="263" r:id="rId7"/>
    <p:sldId id="264" r:id="rId8"/>
    <p:sldId id="265" r:id="rId9"/>
    <p:sldId id="266" r:id="rId10"/>
    <p:sldId id="261" r:id="rId11"/>
    <p:sldId id="25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86" d="100"/>
          <a:sy n="86" d="100"/>
        </p:scale>
        <p:origin x="42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71562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5025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593139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48A87A34-81AB-432B-8DAE-1953F412C126}" type="datetimeFigureOut">
              <a:rPr lang="en-US" smtClean="0"/>
              <a:pPr/>
              <a:t>6/19/2022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346970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77998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99529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78912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6/19/2022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53991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6/19/2022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34118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6/19/2022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85040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98892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6/19/2022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37090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21218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48A87A34-81AB-432B-8DAE-1953F412C126}" type="datetimeFigureOut">
              <a:rPr lang="en-US" smtClean="0"/>
              <a:pPr/>
              <a:t>6/19/2022</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96792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48A87A34-81AB-432B-8DAE-1953F412C126}" type="datetimeFigureOut">
              <a:rPr lang="en-US" smtClean="0"/>
              <a:pPr/>
              <a:t>6/19/2022</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48382001"/>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78429-06B1-CEDD-65AF-5097DB810A4D}"/>
              </a:ext>
            </a:extLst>
          </p:cNvPr>
          <p:cNvSpPr>
            <a:spLocks noGrp="1"/>
          </p:cNvSpPr>
          <p:nvPr>
            <p:ph type="ctrTitle"/>
          </p:nvPr>
        </p:nvSpPr>
        <p:spPr>
          <a:xfrm>
            <a:off x="525914" y="239697"/>
            <a:ext cx="8626963" cy="1242874"/>
          </a:xfrm>
        </p:spPr>
        <p:txBody>
          <a:bodyPr/>
          <a:lstStyle/>
          <a:p>
            <a:r>
              <a:rPr lang="en-US" dirty="0"/>
              <a:t>Teaching Assistant Bot</a:t>
            </a:r>
            <a:br>
              <a:rPr lang="en-US" dirty="0"/>
            </a:br>
            <a:r>
              <a:rPr lang="en-US" sz="2400" dirty="0"/>
              <a:t>Univ.AI | AI – 3 Project</a:t>
            </a:r>
            <a:endParaRPr lang="en-IN" dirty="0"/>
          </a:p>
        </p:txBody>
      </p:sp>
      <p:sp>
        <p:nvSpPr>
          <p:cNvPr id="3" name="Subtitle 2">
            <a:extLst>
              <a:ext uri="{FF2B5EF4-FFF2-40B4-BE49-F238E27FC236}">
                <a16:creationId xmlns:a16="http://schemas.microsoft.com/office/drawing/2014/main" id="{5F212DF4-DE1F-BA0D-85BA-7651A4B4297B}"/>
              </a:ext>
            </a:extLst>
          </p:cNvPr>
          <p:cNvSpPr>
            <a:spLocks noGrp="1"/>
          </p:cNvSpPr>
          <p:nvPr>
            <p:ph type="subTitle" idx="1"/>
          </p:nvPr>
        </p:nvSpPr>
        <p:spPr/>
        <p:txBody>
          <a:bodyPr>
            <a:normAutofit/>
          </a:bodyPr>
          <a:lstStyle/>
          <a:p>
            <a:r>
              <a:rPr lang="en-US" dirty="0"/>
              <a:t>Team </a:t>
            </a:r>
            <a:r>
              <a:rPr lang="en-US" dirty="0" err="1"/>
              <a:t>Chappie</a:t>
            </a:r>
            <a:r>
              <a:rPr lang="en-US" dirty="0"/>
              <a:t> : </a:t>
            </a:r>
            <a:r>
              <a:rPr lang="en-US" dirty="0" err="1"/>
              <a:t>Abhineet</a:t>
            </a:r>
            <a:r>
              <a:rPr lang="en-US" dirty="0"/>
              <a:t> Sharma, Raghav </a:t>
            </a:r>
            <a:r>
              <a:rPr lang="en-US" dirty="0" err="1"/>
              <a:t>Sahni</a:t>
            </a:r>
            <a:r>
              <a:rPr lang="en-US" dirty="0"/>
              <a:t>, </a:t>
            </a:r>
            <a:r>
              <a:rPr lang="en-US" dirty="0" err="1"/>
              <a:t>Lokadithya</a:t>
            </a:r>
            <a:r>
              <a:rPr lang="en-US" dirty="0"/>
              <a:t> Reddy and Adarsh Roy</a:t>
            </a:r>
            <a:endParaRPr lang="en-IN" dirty="0"/>
          </a:p>
        </p:txBody>
      </p:sp>
      <p:pic>
        <p:nvPicPr>
          <p:cNvPr id="1026" name="Picture 2" descr="How to Make a Chatbot? | AppMaster">
            <a:extLst>
              <a:ext uri="{FF2B5EF4-FFF2-40B4-BE49-F238E27FC236}">
                <a16:creationId xmlns:a16="http://schemas.microsoft.com/office/drawing/2014/main" id="{4DE29617-1ED3-35C9-996C-B31420685B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886" y="1482571"/>
            <a:ext cx="5776403" cy="324922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6C7BD46-BF1C-BDC9-9095-02B66508576E}"/>
              </a:ext>
            </a:extLst>
          </p:cNvPr>
          <p:cNvSpPr txBox="1"/>
          <p:nvPr/>
        </p:nvSpPr>
        <p:spPr>
          <a:xfrm>
            <a:off x="6711104" y="1482571"/>
            <a:ext cx="4883546" cy="3139321"/>
          </a:xfrm>
          <a:prstGeom prst="rect">
            <a:avLst/>
          </a:prstGeom>
          <a:noFill/>
        </p:spPr>
        <p:txBody>
          <a:bodyPr wrap="square" rtlCol="0">
            <a:spAutoFit/>
          </a:bodyPr>
          <a:lstStyle/>
          <a:p>
            <a:pPr algn="just"/>
            <a:r>
              <a:rPr lang="en-US" b="1" i="0" dirty="0">
                <a:effectLst/>
                <a:latin typeface="Open Sans" panose="020B0606030504020204" pitchFamily="34" charset="0"/>
              </a:rPr>
              <a:t>Problem Statement</a:t>
            </a:r>
          </a:p>
          <a:p>
            <a:pPr algn="just"/>
            <a:r>
              <a:rPr lang="en-US" sz="1200" b="0" i="0" u="sng" dirty="0">
                <a:solidFill>
                  <a:schemeClr val="bg2"/>
                </a:solidFill>
                <a:effectLst/>
                <a:latin typeface="Open Sans" panose="020B0606030504020204" pitchFamily="34" charset="0"/>
              </a:rPr>
              <a:t>Teaching Assistant Bot</a:t>
            </a:r>
          </a:p>
          <a:p>
            <a:pPr algn="just"/>
            <a:endParaRPr lang="en-US" sz="1200" b="0" i="0" u="sng" dirty="0">
              <a:solidFill>
                <a:schemeClr val="bg2"/>
              </a:solidFill>
              <a:effectLst/>
              <a:latin typeface="Open Sans" panose="020B0606030504020204" pitchFamily="34" charset="0"/>
            </a:endParaRPr>
          </a:p>
          <a:p>
            <a:pPr algn="just"/>
            <a:r>
              <a:rPr lang="en-US" sz="1200" b="0" i="0" dirty="0">
                <a:effectLst/>
                <a:latin typeface="Open Sans" panose="020B0606030504020204" pitchFamily="34" charset="0"/>
              </a:rPr>
              <a:t>Chatbots are one of the most popular applications of Natural Language Processing. For the scope of this project, we will focus on creating a user-friendly tool that helps the Teaching Staff automatically answer questions posed by students on a forum.</a:t>
            </a:r>
          </a:p>
          <a:p>
            <a:pPr algn="just"/>
            <a:endParaRPr lang="en-US" sz="1200" b="0" i="0" dirty="0">
              <a:effectLst/>
              <a:latin typeface="Open Sans" panose="020B0606030504020204" pitchFamily="34" charset="0"/>
            </a:endParaRPr>
          </a:p>
          <a:p>
            <a:pPr algn="just"/>
            <a:r>
              <a:rPr lang="en-US" sz="1200" b="0" i="0" dirty="0">
                <a:effectLst/>
                <a:latin typeface="Open Sans" panose="020B0606030504020204" pitchFamily="34" charset="0"/>
              </a:rPr>
              <a:t>The core problem we are trying to solve is to help answer questions that are frequently asked by students in a learning setup. We are not looking for a bot that is capable of answering extremely specific and one-of-a-kind questions. The idea is to reduce the load from the TAs but dealing with questions that are repetitive and whose response does not change in different scenarios.</a:t>
            </a:r>
          </a:p>
          <a:p>
            <a:pPr algn="just"/>
            <a:endParaRPr lang="en-IN" sz="1200" dirty="0"/>
          </a:p>
        </p:txBody>
      </p:sp>
    </p:spTree>
    <p:extLst>
      <p:ext uri="{BB962C8B-B14F-4D97-AF65-F5344CB8AC3E}">
        <p14:creationId xmlns:p14="http://schemas.microsoft.com/office/powerpoint/2010/main" val="11082229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AD354-ECE5-42A5-BB7C-B37A9DA9AA98}"/>
              </a:ext>
            </a:extLst>
          </p:cNvPr>
          <p:cNvSpPr>
            <a:spLocks noGrp="1"/>
          </p:cNvSpPr>
          <p:nvPr>
            <p:ph type="title"/>
          </p:nvPr>
        </p:nvSpPr>
        <p:spPr/>
        <p:txBody>
          <a:bodyPr/>
          <a:lstStyle/>
          <a:p>
            <a:r>
              <a:rPr lang="en-US" dirty="0"/>
              <a:t>Why BERT ?</a:t>
            </a:r>
            <a:endParaRPr lang="en-IN" dirty="0"/>
          </a:p>
        </p:txBody>
      </p:sp>
      <p:sp>
        <p:nvSpPr>
          <p:cNvPr id="3" name="Content Placeholder 2">
            <a:extLst>
              <a:ext uri="{FF2B5EF4-FFF2-40B4-BE49-F238E27FC236}">
                <a16:creationId xmlns:a16="http://schemas.microsoft.com/office/drawing/2014/main" id="{5A31B59F-B44B-D639-10B5-0A94C63BBAAC}"/>
              </a:ext>
            </a:extLst>
          </p:cNvPr>
          <p:cNvSpPr>
            <a:spLocks noGrp="1"/>
          </p:cNvSpPr>
          <p:nvPr>
            <p:ph idx="1"/>
          </p:nvPr>
        </p:nvSpPr>
        <p:spPr>
          <a:xfrm>
            <a:off x="124288" y="1923665"/>
            <a:ext cx="5539665" cy="5233580"/>
          </a:xfrm>
        </p:spPr>
        <p:txBody>
          <a:bodyPr>
            <a:normAutofit/>
          </a:bodyPr>
          <a:lstStyle/>
          <a:p>
            <a:pPr algn="just"/>
            <a:r>
              <a:rPr lang="en-US" b="0" i="0" dirty="0">
                <a:effectLst/>
                <a:latin typeface="Arial" panose="020B0604020202020204" pitchFamily="34" charset="0"/>
              </a:rPr>
              <a:t>BERT, which stands for Bidirectional Encoder Representations from Transformers, is based on Transformers, a deep learning model in which every output element is connected to every input element, and the weightings between them are dynamically calculated based upon their connection. (In NLP, this process is called </a:t>
            </a:r>
            <a:r>
              <a:rPr lang="en-US" b="0" i="1" dirty="0">
                <a:effectLst/>
                <a:latin typeface="Arial" panose="020B0604020202020204" pitchFamily="34" charset="0"/>
              </a:rPr>
              <a:t>attention</a:t>
            </a:r>
            <a:r>
              <a:rPr lang="en-US" b="0" i="0" dirty="0">
                <a:effectLst/>
                <a:latin typeface="Arial" panose="020B0604020202020204" pitchFamily="34" charset="0"/>
              </a:rPr>
              <a:t>.)</a:t>
            </a:r>
          </a:p>
          <a:p>
            <a:pPr algn="just"/>
            <a:r>
              <a:rPr lang="en-US" b="0" i="0" dirty="0">
                <a:effectLst/>
                <a:latin typeface="Arial" panose="020B0604020202020204" pitchFamily="34" charset="0"/>
              </a:rPr>
              <a:t>Historically, language models could only read text input sequentially -- either left-to-right or right-to-left -- but couldn't do both at the same time. BERT is different because it is designed to read in both directions at once. This capability, enabled by the introduction of Transformers, is known as bi-directionality. </a:t>
            </a:r>
          </a:p>
          <a:p>
            <a:pPr algn="just"/>
            <a:endParaRPr lang="en-IN" dirty="0"/>
          </a:p>
        </p:txBody>
      </p:sp>
      <p:pic>
        <p:nvPicPr>
          <p:cNvPr id="5124" name="Picture 4" descr="Manual for the First Time Users: Google BERT for Text Classification">
            <a:extLst>
              <a:ext uri="{FF2B5EF4-FFF2-40B4-BE49-F238E27FC236}">
                <a16:creationId xmlns:a16="http://schemas.microsoft.com/office/drawing/2014/main" id="{3ED1F25C-C233-4F60-6E2B-91D90EC5A7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7438" y="2222287"/>
            <a:ext cx="5651384" cy="295755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1DAD529-FD56-5CC6-0BA8-E9C754321FE8}"/>
              </a:ext>
            </a:extLst>
          </p:cNvPr>
          <p:cNvSpPr txBox="1"/>
          <p:nvPr/>
        </p:nvSpPr>
        <p:spPr>
          <a:xfrm>
            <a:off x="6287437" y="5384329"/>
            <a:ext cx="5651385" cy="1200329"/>
          </a:xfrm>
          <a:prstGeom prst="rect">
            <a:avLst/>
          </a:prstGeom>
          <a:noFill/>
        </p:spPr>
        <p:txBody>
          <a:bodyPr wrap="square" rtlCol="0">
            <a:spAutoFit/>
          </a:bodyPr>
          <a:lstStyle/>
          <a:p>
            <a:r>
              <a:rPr lang="en-US" b="0" i="0" dirty="0">
                <a:effectLst/>
                <a:latin typeface="Arial" panose="020B0604020202020204" pitchFamily="34" charset="0"/>
              </a:rPr>
              <a:t>Using this bidirectional capability, BERT is pre-trained on two different, but related, NLP tasks: Masked Language Modeling and Next Sentence Prediction.</a:t>
            </a:r>
          </a:p>
          <a:p>
            <a:endParaRPr lang="en-IN" dirty="0"/>
          </a:p>
        </p:txBody>
      </p:sp>
    </p:spTree>
    <p:extLst>
      <p:ext uri="{BB962C8B-B14F-4D97-AF65-F5344CB8AC3E}">
        <p14:creationId xmlns:p14="http://schemas.microsoft.com/office/powerpoint/2010/main" val="1278817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I, Chatbot: A prime target for cybercriminals | The Daily Swig">
            <a:extLst>
              <a:ext uri="{FF2B5EF4-FFF2-40B4-BE49-F238E27FC236}">
                <a16:creationId xmlns:a16="http://schemas.microsoft.com/office/drawing/2014/main" id="{8E637CCD-D212-240B-C97F-E24A266E7C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640" b="6290"/>
          <a:stretch/>
        </p:blipFill>
        <p:spPr bwMode="auto">
          <a:xfrm>
            <a:off x="1553592" y="2521258"/>
            <a:ext cx="4092605" cy="18021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C6DB38D-9682-954A-B272-37BAAF336599}"/>
              </a:ext>
            </a:extLst>
          </p:cNvPr>
          <p:cNvSpPr>
            <a:spLocks noGrp="1"/>
          </p:cNvSpPr>
          <p:nvPr>
            <p:ph type="title"/>
          </p:nvPr>
        </p:nvSpPr>
        <p:spPr>
          <a:xfrm>
            <a:off x="1075636" y="4847208"/>
            <a:ext cx="3070236" cy="559292"/>
          </a:xfrm>
        </p:spPr>
        <p:txBody>
          <a:bodyPr/>
          <a:lstStyle/>
          <a:p>
            <a:r>
              <a:rPr lang="en-US" dirty="0"/>
              <a:t>Thank You</a:t>
            </a:r>
            <a:endParaRPr lang="en-IN" dirty="0"/>
          </a:p>
        </p:txBody>
      </p:sp>
    </p:spTree>
    <p:extLst>
      <p:ext uri="{BB962C8B-B14F-4D97-AF65-F5344CB8AC3E}">
        <p14:creationId xmlns:p14="http://schemas.microsoft.com/office/powerpoint/2010/main" val="2954829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D741EF-9B39-FE5D-46C0-8027819809F3}"/>
              </a:ext>
            </a:extLst>
          </p:cNvPr>
          <p:cNvSpPr>
            <a:spLocks noGrp="1"/>
          </p:cNvSpPr>
          <p:nvPr>
            <p:ph idx="1"/>
          </p:nvPr>
        </p:nvSpPr>
        <p:spPr/>
        <p:txBody>
          <a:bodyPr/>
          <a:lstStyle/>
          <a:p>
            <a:pPr marL="0" indent="0">
              <a:buNone/>
            </a:pPr>
            <a:r>
              <a:rPr lang="en-IN" sz="2400" b="1" i="0" dirty="0">
                <a:effectLst/>
                <a:latin typeface="Lato" panose="020F0502020204030203" pitchFamily="34" charset="0"/>
              </a:rPr>
              <a:t>What is </a:t>
            </a:r>
            <a:r>
              <a:rPr lang="en-IN" sz="2400" b="1" i="0" dirty="0" err="1">
                <a:effectLst/>
                <a:latin typeface="Lato" panose="020F0502020204030203" pitchFamily="34" charset="0"/>
              </a:rPr>
              <a:t>SQuAD</a:t>
            </a:r>
            <a:r>
              <a:rPr lang="en-IN" sz="2400" b="1" i="0" dirty="0">
                <a:effectLst/>
                <a:latin typeface="Lato" panose="020F0502020204030203" pitchFamily="34" charset="0"/>
              </a:rPr>
              <a:t>?</a:t>
            </a:r>
          </a:p>
          <a:p>
            <a:pPr algn="just"/>
            <a:r>
              <a:rPr lang="en-US" b="1" i="0" dirty="0">
                <a:effectLst/>
                <a:latin typeface="Lato" panose="020F0502020204030203" pitchFamily="34" charset="0"/>
              </a:rPr>
              <a:t>S</a:t>
            </a:r>
            <a:r>
              <a:rPr lang="en-US" b="0" i="0" dirty="0">
                <a:effectLst/>
                <a:latin typeface="Lato" panose="020F0502020204030203" pitchFamily="34" charset="0"/>
              </a:rPr>
              <a:t>tanford </a:t>
            </a:r>
            <a:r>
              <a:rPr lang="en-US" b="1" i="0" dirty="0">
                <a:effectLst/>
                <a:latin typeface="Lato" panose="020F0502020204030203" pitchFamily="34" charset="0"/>
              </a:rPr>
              <a:t>Qu</a:t>
            </a:r>
            <a:r>
              <a:rPr lang="en-US" b="0" i="0" dirty="0">
                <a:effectLst/>
                <a:latin typeface="Lato" panose="020F0502020204030203" pitchFamily="34" charset="0"/>
              </a:rPr>
              <a:t>estion </a:t>
            </a:r>
            <a:r>
              <a:rPr lang="en-US" b="1" i="0" dirty="0">
                <a:effectLst/>
                <a:latin typeface="Lato" panose="020F0502020204030203" pitchFamily="34" charset="0"/>
              </a:rPr>
              <a:t>A</a:t>
            </a:r>
            <a:r>
              <a:rPr lang="en-US" b="0" i="0" dirty="0">
                <a:effectLst/>
                <a:latin typeface="Lato" panose="020F0502020204030203" pitchFamily="34" charset="0"/>
              </a:rPr>
              <a:t>nswering </a:t>
            </a:r>
            <a:r>
              <a:rPr lang="en-US" b="1" i="0" dirty="0">
                <a:effectLst/>
                <a:latin typeface="Lato" panose="020F0502020204030203" pitchFamily="34" charset="0"/>
              </a:rPr>
              <a:t>D</a:t>
            </a:r>
            <a:r>
              <a:rPr lang="en-US" b="0" i="0" dirty="0">
                <a:effectLst/>
                <a:latin typeface="Lato" panose="020F0502020204030203" pitchFamily="34" charset="0"/>
              </a:rPr>
              <a:t>ataset (</a:t>
            </a:r>
            <a:r>
              <a:rPr lang="en-US" b="0" i="0" dirty="0" err="1">
                <a:effectLst/>
                <a:latin typeface="Lato" panose="020F0502020204030203" pitchFamily="34" charset="0"/>
              </a:rPr>
              <a:t>SQuAD</a:t>
            </a:r>
            <a:r>
              <a:rPr lang="en-US" b="0" i="0" dirty="0">
                <a:effectLst/>
                <a:latin typeface="Lato" panose="020F0502020204030203" pitchFamily="34" charset="0"/>
              </a:rPr>
              <a:t>) is a reading comprehension dataset, consisting of questions posed by </a:t>
            </a:r>
            <a:r>
              <a:rPr lang="en-US" b="0" i="0" dirty="0" err="1">
                <a:effectLst/>
                <a:latin typeface="Lato" panose="020F0502020204030203" pitchFamily="34" charset="0"/>
              </a:rPr>
              <a:t>crowdworkers</a:t>
            </a:r>
            <a:r>
              <a:rPr lang="en-US" b="0" i="0" dirty="0">
                <a:effectLst/>
                <a:latin typeface="Lato" panose="020F0502020204030203" pitchFamily="34" charset="0"/>
              </a:rPr>
              <a:t> on a set of Wikipedia articles, where the answer to every question is a segment of text, or </a:t>
            </a:r>
            <a:r>
              <a:rPr lang="en-US" b="0" i="1" dirty="0">
                <a:effectLst/>
                <a:latin typeface="Lato" panose="020F0502020204030203" pitchFamily="34" charset="0"/>
              </a:rPr>
              <a:t>span</a:t>
            </a:r>
            <a:r>
              <a:rPr lang="en-US" b="0" i="0" dirty="0">
                <a:effectLst/>
                <a:latin typeface="Lato" panose="020F0502020204030203" pitchFamily="34" charset="0"/>
              </a:rPr>
              <a:t>, from the corresponding reading passage, or the question might be unanswerable.</a:t>
            </a:r>
          </a:p>
          <a:p>
            <a:pPr algn="just"/>
            <a:r>
              <a:rPr lang="en-US" b="1" i="0" dirty="0">
                <a:effectLst/>
                <a:latin typeface="Lato" panose="020F0502020204030203" pitchFamily="34" charset="0"/>
              </a:rPr>
              <a:t>SQuAD2.0</a:t>
            </a:r>
            <a:r>
              <a:rPr lang="en-US" b="0" i="0" dirty="0">
                <a:effectLst/>
                <a:latin typeface="Lato" panose="020F0502020204030203" pitchFamily="34" charset="0"/>
              </a:rPr>
              <a:t> combines the 100,000 questions in SQuAD1.1 with over 50,000 unanswerable questions written </a:t>
            </a:r>
            <a:r>
              <a:rPr lang="en-US" b="0" i="0" dirty="0" err="1">
                <a:effectLst/>
                <a:latin typeface="Lato" panose="020F0502020204030203" pitchFamily="34" charset="0"/>
              </a:rPr>
              <a:t>adversarially</a:t>
            </a:r>
            <a:r>
              <a:rPr lang="en-US" b="0" i="0" dirty="0">
                <a:effectLst/>
                <a:latin typeface="Lato" panose="020F0502020204030203" pitchFamily="34" charset="0"/>
              </a:rPr>
              <a:t> by </a:t>
            </a:r>
            <a:r>
              <a:rPr lang="en-US" b="0" i="0" dirty="0" err="1">
                <a:effectLst/>
                <a:latin typeface="Lato" panose="020F0502020204030203" pitchFamily="34" charset="0"/>
              </a:rPr>
              <a:t>crowdworkers</a:t>
            </a:r>
            <a:r>
              <a:rPr lang="en-US" b="0" i="0" dirty="0">
                <a:effectLst/>
                <a:latin typeface="Lato" panose="020F0502020204030203" pitchFamily="34" charset="0"/>
              </a:rPr>
              <a:t> to look similar to answerable ones. To do well on SQuAD2.0, systems must not only answer questions when possible, but also determine when the paragraph supports no answer and abstain from answering.</a:t>
            </a:r>
            <a:endParaRPr lang="en-IN" dirty="0"/>
          </a:p>
        </p:txBody>
      </p:sp>
      <p:pic>
        <p:nvPicPr>
          <p:cNvPr id="5" name="Picture 4">
            <a:extLst>
              <a:ext uri="{FF2B5EF4-FFF2-40B4-BE49-F238E27FC236}">
                <a16:creationId xmlns:a16="http://schemas.microsoft.com/office/drawing/2014/main" id="{69103A70-FB3F-EC90-3CA3-85BD84A99137}"/>
              </a:ext>
            </a:extLst>
          </p:cNvPr>
          <p:cNvPicPr>
            <a:picLocks noChangeAspect="1"/>
          </p:cNvPicPr>
          <p:nvPr/>
        </p:nvPicPr>
        <p:blipFill rotWithShape="1">
          <a:blip r:embed="rId2"/>
          <a:srcRect l="-4771" t="18771" r="2085" b="58576"/>
          <a:stretch/>
        </p:blipFill>
        <p:spPr>
          <a:xfrm>
            <a:off x="91440" y="204118"/>
            <a:ext cx="11565030" cy="143516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70137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CFBC7-C4DC-04E4-888A-C0E5B805CB68}"/>
              </a:ext>
            </a:extLst>
          </p:cNvPr>
          <p:cNvSpPr>
            <a:spLocks noGrp="1"/>
          </p:cNvSpPr>
          <p:nvPr>
            <p:ph type="title"/>
          </p:nvPr>
        </p:nvSpPr>
        <p:spPr/>
        <p:txBody>
          <a:bodyPr/>
          <a:lstStyle/>
          <a:p>
            <a:r>
              <a:rPr lang="en-US" dirty="0"/>
              <a:t>Data Cleaning and Visualization</a:t>
            </a:r>
            <a:endParaRPr lang="en-IN" dirty="0"/>
          </a:p>
        </p:txBody>
      </p:sp>
      <p:sp>
        <p:nvSpPr>
          <p:cNvPr id="3" name="Content Placeholder 2">
            <a:extLst>
              <a:ext uri="{FF2B5EF4-FFF2-40B4-BE49-F238E27FC236}">
                <a16:creationId xmlns:a16="http://schemas.microsoft.com/office/drawing/2014/main" id="{03C85730-B8F9-4C93-5D16-FD77F2546FCC}"/>
              </a:ext>
            </a:extLst>
          </p:cNvPr>
          <p:cNvSpPr>
            <a:spLocks noGrp="1"/>
          </p:cNvSpPr>
          <p:nvPr>
            <p:ph idx="1"/>
          </p:nvPr>
        </p:nvSpPr>
        <p:spPr>
          <a:xfrm>
            <a:off x="818712" y="2222287"/>
            <a:ext cx="10554574" cy="776945"/>
          </a:xfrm>
        </p:spPr>
        <p:txBody>
          <a:bodyPr/>
          <a:lstStyle/>
          <a:p>
            <a:r>
              <a:rPr lang="en-US" dirty="0"/>
              <a:t>We Used libraries like NLTK and </a:t>
            </a:r>
            <a:r>
              <a:rPr lang="en-US" dirty="0" err="1"/>
              <a:t>spaCy</a:t>
            </a:r>
            <a:r>
              <a:rPr lang="en-US" dirty="0"/>
              <a:t> for the cleaning and visualization of the Text data.</a:t>
            </a:r>
            <a:endParaRPr lang="en-IN" dirty="0"/>
          </a:p>
        </p:txBody>
      </p:sp>
      <p:pic>
        <p:nvPicPr>
          <p:cNvPr id="4098" name="Picture 2">
            <a:extLst>
              <a:ext uri="{FF2B5EF4-FFF2-40B4-BE49-F238E27FC236}">
                <a16:creationId xmlns:a16="http://schemas.microsoft.com/office/drawing/2014/main" id="{FA50E853-2884-CF65-92B2-559FBE893C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94" t="2829" r="757" b="4990"/>
          <a:stretch/>
        </p:blipFill>
        <p:spPr bwMode="auto">
          <a:xfrm>
            <a:off x="539433" y="3044656"/>
            <a:ext cx="5420179" cy="266507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33F25B7-D8C4-350E-CEB9-88AF39F0B9EA}"/>
              </a:ext>
            </a:extLst>
          </p:cNvPr>
          <p:cNvPicPr>
            <a:picLocks noChangeAspect="1"/>
          </p:cNvPicPr>
          <p:nvPr/>
        </p:nvPicPr>
        <p:blipFill rotWithShape="1">
          <a:blip r:embed="rId3"/>
          <a:srcRect l="3009" t="1834" r="757" b="4658"/>
          <a:stretch/>
        </p:blipFill>
        <p:spPr>
          <a:xfrm>
            <a:off x="6304673" y="3044656"/>
            <a:ext cx="5347894" cy="2665071"/>
          </a:xfrm>
          <a:prstGeom prst="rect">
            <a:avLst/>
          </a:prstGeom>
        </p:spPr>
      </p:pic>
      <p:sp>
        <p:nvSpPr>
          <p:cNvPr id="5" name="TextBox 4">
            <a:extLst>
              <a:ext uri="{FF2B5EF4-FFF2-40B4-BE49-F238E27FC236}">
                <a16:creationId xmlns:a16="http://schemas.microsoft.com/office/drawing/2014/main" id="{4FAB11FA-8E4E-F29C-F838-1FD215576D02}"/>
              </a:ext>
            </a:extLst>
          </p:cNvPr>
          <p:cNvSpPr txBox="1"/>
          <p:nvPr/>
        </p:nvSpPr>
        <p:spPr>
          <a:xfrm>
            <a:off x="2051658" y="5907024"/>
            <a:ext cx="2395728" cy="369332"/>
          </a:xfrm>
          <a:prstGeom prst="rect">
            <a:avLst/>
          </a:prstGeom>
          <a:noFill/>
        </p:spPr>
        <p:txBody>
          <a:bodyPr wrap="square" rtlCol="0">
            <a:spAutoFit/>
          </a:bodyPr>
          <a:lstStyle/>
          <a:p>
            <a:r>
              <a:rPr lang="en-US" dirty="0"/>
              <a:t>Answer Word Cloud</a:t>
            </a:r>
            <a:endParaRPr lang="en-IN" dirty="0"/>
          </a:p>
        </p:txBody>
      </p:sp>
      <p:sp>
        <p:nvSpPr>
          <p:cNvPr id="7" name="TextBox 6">
            <a:extLst>
              <a:ext uri="{FF2B5EF4-FFF2-40B4-BE49-F238E27FC236}">
                <a16:creationId xmlns:a16="http://schemas.microsoft.com/office/drawing/2014/main" id="{85C217D1-4146-20A9-6CCE-2E8798C5B0A1}"/>
              </a:ext>
            </a:extLst>
          </p:cNvPr>
          <p:cNvSpPr txBox="1"/>
          <p:nvPr/>
        </p:nvSpPr>
        <p:spPr>
          <a:xfrm>
            <a:off x="7410424" y="5907024"/>
            <a:ext cx="3136392" cy="369332"/>
          </a:xfrm>
          <a:prstGeom prst="rect">
            <a:avLst/>
          </a:prstGeom>
          <a:noFill/>
        </p:spPr>
        <p:txBody>
          <a:bodyPr wrap="square" rtlCol="0">
            <a:spAutoFit/>
          </a:bodyPr>
          <a:lstStyle/>
          <a:p>
            <a:r>
              <a:rPr lang="en-US" dirty="0"/>
              <a:t>Question Word Cloud</a:t>
            </a:r>
            <a:endParaRPr lang="en-IN" dirty="0"/>
          </a:p>
        </p:txBody>
      </p:sp>
    </p:spTree>
    <p:extLst>
      <p:ext uri="{BB962C8B-B14F-4D97-AF65-F5344CB8AC3E}">
        <p14:creationId xmlns:p14="http://schemas.microsoft.com/office/powerpoint/2010/main" val="3412125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C8450-B620-8565-C908-69B23F0566BC}"/>
              </a:ext>
            </a:extLst>
          </p:cNvPr>
          <p:cNvSpPr>
            <a:spLocks noGrp="1"/>
          </p:cNvSpPr>
          <p:nvPr>
            <p:ph type="title"/>
          </p:nvPr>
        </p:nvSpPr>
        <p:spPr/>
        <p:txBody>
          <a:bodyPr/>
          <a:lstStyle/>
          <a:p>
            <a:r>
              <a:rPr lang="en-US" dirty="0"/>
              <a:t>Analysis of the First Question</a:t>
            </a:r>
            <a:endParaRPr lang="en-IN" dirty="0"/>
          </a:p>
        </p:txBody>
      </p:sp>
      <p:sp>
        <p:nvSpPr>
          <p:cNvPr id="3" name="Content Placeholder 2">
            <a:extLst>
              <a:ext uri="{FF2B5EF4-FFF2-40B4-BE49-F238E27FC236}">
                <a16:creationId xmlns:a16="http://schemas.microsoft.com/office/drawing/2014/main" id="{DA8EAD85-9134-EA44-8D74-668D0B93219E}"/>
              </a:ext>
            </a:extLst>
          </p:cNvPr>
          <p:cNvSpPr>
            <a:spLocks noGrp="1"/>
          </p:cNvSpPr>
          <p:nvPr>
            <p:ph idx="1"/>
          </p:nvPr>
        </p:nvSpPr>
        <p:spPr>
          <a:xfrm>
            <a:off x="818712" y="2222287"/>
            <a:ext cx="10554574" cy="689589"/>
          </a:xfrm>
        </p:spPr>
        <p:txBody>
          <a:bodyPr/>
          <a:lstStyle/>
          <a:p>
            <a:r>
              <a:rPr lang="en-US" dirty="0"/>
              <a:t>The First Question : When did Beyonce start becoming popular?</a:t>
            </a:r>
            <a:endParaRPr lang="en-IN" dirty="0"/>
          </a:p>
        </p:txBody>
      </p:sp>
      <p:pic>
        <p:nvPicPr>
          <p:cNvPr id="5" name="Picture 4">
            <a:extLst>
              <a:ext uri="{FF2B5EF4-FFF2-40B4-BE49-F238E27FC236}">
                <a16:creationId xmlns:a16="http://schemas.microsoft.com/office/drawing/2014/main" id="{AB04A9D7-958C-C028-4B82-E27D8367AEEF}"/>
              </a:ext>
            </a:extLst>
          </p:cNvPr>
          <p:cNvPicPr>
            <a:picLocks noChangeAspect="1"/>
          </p:cNvPicPr>
          <p:nvPr/>
        </p:nvPicPr>
        <p:blipFill rotWithShape="1">
          <a:blip r:embed="rId2"/>
          <a:srcRect l="26942" t="34045" r="37233" b="37347"/>
          <a:stretch/>
        </p:blipFill>
        <p:spPr>
          <a:xfrm>
            <a:off x="923278" y="2840855"/>
            <a:ext cx="4367814" cy="1961966"/>
          </a:xfrm>
          <a:prstGeom prst="rect">
            <a:avLst/>
          </a:prstGeom>
        </p:spPr>
      </p:pic>
      <p:pic>
        <p:nvPicPr>
          <p:cNvPr id="7" name="Picture 6">
            <a:extLst>
              <a:ext uri="{FF2B5EF4-FFF2-40B4-BE49-F238E27FC236}">
                <a16:creationId xmlns:a16="http://schemas.microsoft.com/office/drawing/2014/main" id="{CD681699-3B62-2BDF-2593-E1801E290B33}"/>
              </a:ext>
            </a:extLst>
          </p:cNvPr>
          <p:cNvPicPr>
            <a:picLocks noChangeAspect="1"/>
          </p:cNvPicPr>
          <p:nvPr/>
        </p:nvPicPr>
        <p:blipFill rotWithShape="1">
          <a:blip r:embed="rId3"/>
          <a:srcRect l="25849" t="28866" r="26820" b="22071"/>
          <a:stretch/>
        </p:blipFill>
        <p:spPr>
          <a:xfrm>
            <a:off x="5707366" y="2840855"/>
            <a:ext cx="5770486" cy="3364637"/>
          </a:xfrm>
          <a:prstGeom prst="rect">
            <a:avLst/>
          </a:prstGeom>
        </p:spPr>
      </p:pic>
      <p:sp>
        <p:nvSpPr>
          <p:cNvPr id="8" name="TextBox 7">
            <a:extLst>
              <a:ext uri="{FF2B5EF4-FFF2-40B4-BE49-F238E27FC236}">
                <a16:creationId xmlns:a16="http://schemas.microsoft.com/office/drawing/2014/main" id="{9D4C5444-26A2-B731-F459-3E88DA1416D8}"/>
              </a:ext>
            </a:extLst>
          </p:cNvPr>
          <p:cNvSpPr txBox="1"/>
          <p:nvPr/>
        </p:nvSpPr>
        <p:spPr>
          <a:xfrm>
            <a:off x="818712" y="4996285"/>
            <a:ext cx="4472380" cy="646331"/>
          </a:xfrm>
          <a:prstGeom prst="rect">
            <a:avLst/>
          </a:prstGeom>
          <a:noFill/>
        </p:spPr>
        <p:txBody>
          <a:bodyPr wrap="square" rtlCol="0">
            <a:spAutoFit/>
          </a:bodyPr>
          <a:lstStyle/>
          <a:p>
            <a:r>
              <a:rPr lang="en-US" dirty="0"/>
              <a:t>Here, the entity relationships are being defined along with their identification</a:t>
            </a:r>
            <a:endParaRPr lang="en-IN" dirty="0"/>
          </a:p>
        </p:txBody>
      </p:sp>
    </p:spTree>
    <p:extLst>
      <p:ext uri="{BB962C8B-B14F-4D97-AF65-F5344CB8AC3E}">
        <p14:creationId xmlns:p14="http://schemas.microsoft.com/office/powerpoint/2010/main" val="848076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C5AF0-B601-5A2A-AE12-9E20A2D8A69A}"/>
              </a:ext>
            </a:extLst>
          </p:cNvPr>
          <p:cNvSpPr>
            <a:spLocks noGrp="1"/>
          </p:cNvSpPr>
          <p:nvPr>
            <p:ph type="title"/>
          </p:nvPr>
        </p:nvSpPr>
        <p:spPr/>
        <p:txBody>
          <a:bodyPr/>
          <a:lstStyle/>
          <a:p>
            <a:r>
              <a:rPr lang="en-US" dirty="0"/>
              <a:t>Analysis of the First Answer</a:t>
            </a:r>
            <a:endParaRPr lang="en-IN" dirty="0"/>
          </a:p>
        </p:txBody>
      </p:sp>
      <p:sp>
        <p:nvSpPr>
          <p:cNvPr id="3" name="Content Placeholder 2">
            <a:extLst>
              <a:ext uri="{FF2B5EF4-FFF2-40B4-BE49-F238E27FC236}">
                <a16:creationId xmlns:a16="http://schemas.microsoft.com/office/drawing/2014/main" id="{C23A8DCE-095E-6C10-CAE1-681154B5779A}"/>
              </a:ext>
            </a:extLst>
          </p:cNvPr>
          <p:cNvSpPr>
            <a:spLocks noGrp="1"/>
          </p:cNvSpPr>
          <p:nvPr>
            <p:ph idx="1"/>
          </p:nvPr>
        </p:nvSpPr>
        <p:spPr>
          <a:xfrm>
            <a:off x="818712" y="2222288"/>
            <a:ext cx="10554574" cy="609690"/>
          </a:xfrm>
        </p:spPr>
        <p:txBody>
          <a:bodyPr/>
          <a:lstStyle/>
          <a:p>
            <a:r>
              <a:rPr lang="en-US" dirty="0"/>
              <a:t>The same was done for the “</a:t>
            </a:r>
            <a:r>
              <a:rPr lang="en-US" dirty="0" err="1"/>
              <a:t>answer_text</a:t>
            </a:r>
            <a:r>
              <a:rPr lang="en-US" dirty="0"/>
              <a:t>” field of the </a:t>
            </a:r>
            <a:r>
              <a:rPr lang="en-US" dirty="0" err="1"/>
              <a:t>DataFrame</a:t>
            </a:r>
            <a:endParaRPr lang="en-IN" dirty="0"/>
          </a:p>
        </p:txBody>
      </p:sp>
      <p:pic>
        <p:nvPicPr>
          <p:cNvPr id="5" name="Picture 4">
            <a:extLst>
              <a:ext uri="{FF2B5EF4-FFF2-40B4-BE49-F238E27FC236}">
                <a16:creationId xmlns:a16="http://schemas.microsoft.com/office/drawing/2014/main" id="{C67459A6-DA05-4287-1651-F53F2ADC0813}"/>
              </a:ext>
            </a:extLst>
          </p:cNvPr>
          <p:cNvPicPr>
            <a:picLocks noChangeAspect="1"/>
          </p:cNvPicPr>
          <p:nvPr/>
        </p:nvPicPr>
        <p:blipFill rotWithShape="1">
          <a:blip r:embed="rId2"/>
          <a:srcRect l="23956" t="41295" r="45898" b="32556"/>
          <a:stretch/>
        </p:blipFill>
        <p:spPr>
          <a:xfrm>
            <a:off x="1394777" y="2831978"/>
            <a:ext cx="3675356" cy="1793288"/>
          </a:xfrm>
          <a:prstGeom prst="rect">
            <a:avLst/>
          </a:prstGeom>
        </p:spPr>
      </p:pic>
      <p:pic>
        <p:nvPicPr>
          <p:cNvPr id="7" name="Picture 6">
            <a:extLst>
              <a:ext uri="{FF2B5EF4-FFF2-40B4-BE49-F238E27FC236}">
                <a16:creationId xmlns:a16="http://schemas.microsoft.com/office/drawing/2014/main" id="{E02D9E0A-834B-5487-772A-659824DD4872}"/>
              </a:ext>
            </a:extLst>
          </p:cNvPr>
          <p:cNvPicPr>
            <a:picLocks noChangeAspect="1"/>
          </p:cNvPicPr>
          <p:nvPr/>
        </p:nvPicPr>
        <p:blipFill rotWithShape="1">
          <a:blip r:embed="rId3"/>
          <a:srcRect l="25777" t="34175" r="41019" b="16375"/>
          <a:stretch/>
        </p:blipFill>
        <p:spPr>
          <a:xfrm>
            <a:off x="5851371" y="2831978"/>
            <a:ext cx="4740676" cy="3703624"/>
          </a:xfrm>
          <a:prstGeom prst="rect">
            <a:avLst/>
          </a:prstGeom>
        </p:spPr>
      </p:pic>
      <p:sp>
        <p:nvSpPr>
          <p:cNvPr id="8" name="TextBox 7">
            <a:extLst>
              <a:ext uri="{FF2B5EF4-FFF2-40B4-BE49-F238E27FC236}">
                <a16:creationId xmlns:a16="http://schemas.microsoft.com/office/drawing/2014/main" id="{85BD7189-6705-B11A-3BBC-11F6E5407288}"/>
              </a:ext>
            </a:extLst>
          </p:cNvPr>
          <p:cNvSpPr txBox="1"/>
          <p:nvPr/>
        </p:nvSpPr>
        <p:spPr>
          <a:xfrm>
            <a:off x="1394777" y="4907509"/>
            <a:ext cx="3675356" cy="923330"/>
          </a:xfrm>
          <a:prstGeom prst="rect">
            <a:avLst/>
          </a:prstGeom>
          <a:noFill/>
        </p:spPr>
        <p:txBody>
          <a:bodyPr wrap="square" rtlCol="0">
            <a:spAutoFit/>
          </a:bodyPr>
          <a:lstStyle/>
          <a:p>
            <a:r>
              <a:rPr lang="en-US" dirty="0"/>
              <a:t>Here as well, the entity relationships are being defined along with their identification</a:t>
            </a:r>
            <a:endParaRPr lang="en-IN" dirty="0"/>
          </a:p>
        </p:txBody>
      </p:sp>
    </p:spTree>
    <p:extLst>
      <p:ext uri="{BB962C8B-B14F-4D97-AF65-F5344CB8AC3E}">
        <p14:creationId xmlns:p14="http://schemas.microsoft.com/office/powerpoint/2010/main" val="3982415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88D461-5D9F-3B48-2018-79BB4CF3E804}"/>
              </a:ext>
            </a:extLst>
          </p:cNvPr>
          <p:cNvSpPr>
            <a:spLocks noGrp="1"/>
          </p:cNvSpPr>
          <p:nvPr>
            <p:ph type="title"/>
          </p:nvPr>
        </p:nvSpPr>
        <p:spPr/>
        <p:txBody>
          <a:bodyPr/>
          <a:lstStyle/>
          <a:p>
            <a:r>
              <a:rPr lang="en-US" dirty="0"/>
              <a:t>The Baseline Model</a:t>
            </a:r>
            <a:endParaRPr lang="en-IN" dirty="0"/>
          </a:p>
        </p:txBody>
      </p:sp>
      <p:sp>
        <p:nvSpPr>
          <p:cNvPr id="5" name="Content Placeholder 4">
            <a:extLst>
              <a:ext uri="{FF2B5EF4-FFF2-40B4-BE49-F238E27FC236}">
                <a16:creationId xmlns:a16="http://schemas.microsoft.com/office/drawing/2014/main" id="{97D8AB43-BC50-D931-E8AA-6431DA77E807}"/>
              </a:ext>
            </a:extLst>
          </p:cNvPr>
          <p:cNvSpPr>
            <a:spLocks noGrp="1"/>
          </p:cNvSpPr>
          <p:nvPr>
            <p:ph idx="1"/>
          </p:nvPr>
        </p:nvSpPr>
        <p:spPr>
          <a:xfrm>
            <a:off x="818712" y="2222288"/>
            <a:ext cx="10554574" cy="804998"/>
          </a:xfrm>
        </p:spPr>
        <p:txBody>
          <a:bodyPr/>
          <a:lstStyle/>
          <a:p>
            <a:r>
              <a:rPr lang="en-US" dirty="0"/>
              <a:t>The Model Ran a total of 50 epochs and had a train Accuracy of 66.41%</a:t>
            </a:r>
          </a:p>
          <a:p>
            <a:r>
              <a:rPr lang="en-US" dirty="0"/>
              <a:t>The Architecture included 2 </a:t>
            </a:r>
            <a:r>
              <a:rPr lang="en-US" dirty="0" err="1"/>
              <a:t>SimpleRNN</a:t>
            </a:r>
            <a:r>
              <a:rPr lang="en-US" dirty="0"/>
              <a:t> layers as mentioned in the Problem Statement</a:t>
            </a:r>
            <a:endParaRPr lang="en-IN" dirty="0"/>
          </a:p>
        </p:txBody>
      </p:sp>
      <p:pic>
        <p:nvPicPr>
          <p:cNvPr id="7" name="Picture 6">
            <a:extLst>
              <a:ext uri="{FF2B5EF4-FFF2-40B4-BE49-F238E27FC236}">
                <a16:creationId xmlns:a16="http://schemas.microsoft.com/office/drawing/2014/main" id="{DFFB25FD-F82C-400A-D2FC-DBD1B5267EAE}"/>
              </a:ext>
            </a:extLst>
          </p:cNvPr>
          <p:cNvPicPr>
            <a:picLocks noChangeAspect="1"/>
          </p:cNvPicPr>
          <p:nvPr/>
        </p:nvPicPr>
        <p:blipFill rotWithShape="1">
          <a:blip r:embed="rId2"/>
          <a:srcRect l="26432" t="26925" r="1190" b="14045"/>
          <a:stretch/>
        </p:blipFill>
        <p:spPr>
          <a:xfrm>
            <a:off x="355108" y="3154046"/>
            <a:ext cx="7099176" cy="3256766"/>
          </a:xfrm>
          <a:prstGeom prst="rect">
            <a:avLst/>
          </a:prstGeom>
        </p:spPr>
      </p:pic>
      <p:pic>
        <p:nvPicPr>
          <p:cNvPr id="9" name="Picture 8">
            <a:extLst>
              <a:ext uri="{FF2B5EF4-FFF2-40B4-BE49-F238E27FC236}">
                <a16:creationId xmlns:a16="http://schemas.microsoft.com/office/drawing/2014/main" id="{76708229-D3C1-47F9-1B02-6E66BC0A84BE}"/>
              </a:ext>
            </a:extLst>
          </p:cNvPr>
          <p:cNvPicPr>
            <a:picLocks noChangeAspect="1"/>
          </p:cNvPicPr>
          <p:nvPr/>
        </p:nvPicPr>
        <p:blipFill rotWithShape="1">
          <a:blip r:embed="rId3"/>
          <a:srcRect l="25849" t="28997" r="40510" b="32686"/>
          <a:stretch/>
        </p:blipFill>
        <p:spPr>
          <a:xfrm>
            <a:off x="7735408" y="3154046"/>
            <a:ext cx="4101484" cy="2627790"/>
          </a:xfrm>
          <a:prstGeom prst="rect">
            <a:avLst/>
          </a:prstGeom>
        </p:spPr>
      </p:pic>
      <p:sp>
        <p:nvSpPr>
          <p:cNvPr id="10" name="TextBox 9">
            <a:extLst>
              <a:ext uri="{FF2B5EF4-FFF2-40B4-BE49-F238E27FC236}">
                <a16:creationId xmlns:a16="http://schemas.microsoft.com/office/drawing/2014/main" id="{04143205-9049-AA11-5F52-FEFD2E67F307}"/>
              </a:ext>
            </a:extLst>
          </p:cNvPr>
          <p:cNvSpPr txBox="1"/>
          <p:nvPr/>
        </p:nvSpPr>
        <p:spPr>
          <a:xfrm>
            <a:off x="8751901" y="6027938"/>
            <a:ext cx="2068497" cy="382874"/>
          </a:xfrm>
          <a:prstGeom prst="rect">
            <a:avLst/>
          </a:prstGeom>
          <a:noFill/>
        </p:spPr>
        <p:txBody>
          <a:bodyPr wrap="square" rtlCol="0">
            <a:spAutoFit/>
          </a:bodyPr>
          <a:lstStyle/>
          <a:p>
            <a:r>
              <a:rPr lang="en-US" dirty="0"/>
              <a:t>Model Summary</a:t>
            </a:r>
            <a:endParaRPr lang="en-IN" dirty="0"/>
          </a:p>
        </p:txBody>
      </p:sp>
    </p:spTree>
    <p:extLst>
      <p:ext uri="{BB962C8B-B14F-4D97-AF65-F5344CB8AC3E}">
        <p14:creationId xmlns:p14="http://schemas.microsoft.com/office/powerpoint/2010/main" val="3895028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7653723-AA6C-F73A-8721-213E5310B694}"/>
              </a:ext>
            </a:extLst>
          </p:cNvPr>
          <p:cNvPicPr>
            <a:picLocks noChangeAspect="1"/>
          </p:cNvPicPr>
          <p:nvPr/>
        </p:nvPicPr>
        <p:blipFill>
          <a:blip r:embed="rId2"/>
          <a:stretch>
            <a:fillRect/>
          </a:stretch>
        </p:blipFill>
        <p:spPr>
          <a:xfrm>
            <a:off x="601056" y="528221"/>
            <a:ext cx="8026945" cy="5801557"/>
          </a:xfrm>
          <a:prstGeom prst="rect">
            <a:avLst/>
          </a:prstGeom>
        </p:spPr>
      </p:pic>
      <p:pic>
        <p:nvPicPr>
          <p:cNvPr id="11" name="Picture 10">
            <a:extLst>
              <a:ext uri="{FF2B5EF4-FFF2-40B4-BE49-F238E27FC236}">
                <a16:creationId xmlns:a16="http://schemas.microsoft.com/office/drawing/2014/main" id="{62760612-3055-1518-FE37-72F2771097EF}"/>
              </a:ext>
            </a:extLst>
          </p:cNvPr>
          <p:cNvPicPr>
            <a:picLocks noChangeAspect="1"/>
          </p:cNvPicPr>
          <p:nvPr/>
        </p:nvPicPr>
        <p:blipFill rotWithShape="1">
          <a:blip r:embed="rId3"/>
          <a:srcRect l="26286" t="47379" r="56020" b="16504"/>
          <a:stretch/>
        </p:blipFill>
        <p:spPr>
          <a:xfrm>
            <a:off x="8842159" y="528221"/>
            <a:ext cx="2748785" cy="3156012"/>
          </a:xfrm>
          <a:prstGeom prst="rect">
            <a:avLst/>
          </a:prstGeom>
        </p:spPr>
      </p:pic>
      <p:sp>
        <p:nvSpPr>
          <p:cNvPr id="12" name="TextBox 11">
            <a:extLst>
              <a:ext uri="{FF2B5EF4-FFF2-40B4-BE49-F238E27FC236}">
                <a16:creationId xmlns:a16="http://schemas.microsoft.com/office/drawing/2014/main" id="{B5EA9984-540A-6CCB-2193-528D70CACAFE}"/>
              </a:ext>
            </a:extLst>
          </p:cNvPr>
          <p:cNvSpPr txBox="1"/>
          <p:nvPr/>
        </p:nvSpPr>
        <p:spPr>
          <a:xfrm>
            <a:off x="8735628" y="3768195"/>
            <a:ext cx="1988598" cy="369332"/>
          </a:xfrm>
          <a:prstGeom prst="rect">
            <a:avLst/>
          </a:prstGeom>
          <a:noFill/>
        </p:spPr>
        <p:txBody>
          <a:bodyPr wrap="square" rtlCol="0">
            <a:spAutoFit/>
          </a:bodyPr>
          <a:lstStyle/>
          <a:p>
            <a:r>
              <a:rPr lang="en-US" dirty="0"/>
              <a:t>Model Graph</a:t>
            </a:r>
            <a:endParaRPr lang="en-IN" dirty="0"/>
          </a:p>
        </p:txBody>
      </p:sp>
    </p:spTree>
    <p:extLst>
      <p:ext uri="{BB962C8B-B14F-4D97-AF65-F5344CB8AC3E}">
        <p14:creationId xmlns:p14="http://schemas.microsoft.com/office/powerpoint/2010/main" val="1991854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16C8B-A893-B897-EF8B-5E28D92C2DCF}"/>
              </a:ext>
            </a:extLst>
          </p:cNvPr>
          <p:cNvSpPr>
            <a:spLocks noGrp="1"/>
          </p:cNvSpPr>
          <p:nvPr>
            <p:ph type="title"/>
          </p:nvPr>
        </p:nvSpPr>
        <p:spPr>
          <a:xfrm>
            <a:off x="710214" y="506026"/>
            <a:ext cx="10671784" cy="911611"/>
          </a:xfrm>
        </p:spPr>
        <p:txBody>
          <a:bodyPr/>
          <a:lstStyle/>
          <a:p>
            <a:r>
              <a:rPr lang="en-US" dirty="0"/>
              <a:t>The Deep Learning Model (No RNN Layers)</a:t>
            </a:r>
            <a:endParaRPr lang="en-IN" dirty="0"/>
          </a:p>
        </p:txBody>
      </p:sp>
      <p:sp>
        <p:nvSpPr>
          <p:cNvPr id="3" name="Content Placeholder 2">
            <a:extLst>
              <a:ext uri="{FF2B5EF4-FFF2-40B4-BE49-F238E27FC236}">
                <a16:creationId xmlns:a16="http://schemas.microsoft.com/office/drawing/2014/main" id="{BC645F52-BA19-E815-4ED6-0D96BFA0BB61}"/>
              </a:ext>
            </a:extLst>
          </p:cNvPr>
          <p:cNvSpPr>
            <a:spLocks noGrp="1"/>
          </p:cNvSpPr>
          <p:nvPr>
            <p:ph idx="1"/>
          </p:nvPr>
        </p:nvSpPr>
        <p:spPr>
          <a:xfrm>
            <a:off x="818712" y="2222288"/>
            <a:ext cx="10554574" cy="654078"/>
          </a:xfrm>
        </p:spPr>
        <p:txBody>
          <a:bodyPr/>
          <a:lstStyle/>
          <a:p>
            <a:r>
              <a:rPr lang="en-US" dirty="0"/>
              <a:t>Another Deep Learning Model was made for reference that had no </a:t>
            </a:r>
            <a:r>
              <a:rPr lang="en-US" dirty="0" err="1"/>
              <a:t>SimpleRNN</a:t>
            </a:r>
            <a:r>
              <a:rPr lang="en-US" dirty="0"/>
              <a:t> Layers and the Accuracy was 33.4%.</a:t>
            </a:r>
            <a:endParaRPr lang="en-IN" dirty="0"/>
          </a:p>
        </p:txBody>
      </p:sp>
      <p:pic>
        <p:nvPicPr>
          <p:cNvPr id="5" name="Picture 4">
            <a:extLst>
              <a:ext uri="{FF2B5EF4-FFF2-40B4-BE49-F238E27FC236}">
                <a16:creationId xmlns:a16="http://schemas.microsoft.com/office/drawing/2014/main" id="{EC6960B4-5B80-3E4D-4FCC-1B05A4ECC0E3}"/>
              </a:ext>
            </a:extLst>
          </p:cNvPr>
          <p:cNvPicPr>
            <a:picLocks noChangeAspect="1"/>
          </p:cNvPicPr>
          <p:nvPr/>
        </p:nvPicPr>
        <p:blipFill rotWithShape="1">
          <a:blip r:embed="rId2"/>
          <a:srcRect l="26286" t="24336" r="2791" b="17669"/>
          <a:stretch/>
        </p:blipFill>
        <p:spPr>
          <a:xfrm>
            <a:off x="532660" y="2892461"/>
            <a:ext cx="7190913" cy="3307524"/>
          </a:xfrm>
          <a:prstGeom prst="rect">
            <a:avLst/>
          </a:prstGeom>
        </p:spPr>
      </p:pic>
      <p:pic>
        <p:nvPicPr>
          <p:cNvPr id="7" name="Picture 6">
            <a:extLst>
              <a:ext uri="{FF2B5EF4-FFF2-40B4-BE49-F238E27FC236}">
                <a16:creationId xmlns:a16="http://schemas.microsoft.com/office/drawing/2014/main" id="{FE0CE145-8E20-269C-627A-16AE371815FF}"/>
              </a:ext>
            </a:extLst>
          </p:cNvPr>
          <p:cNvPicPr>
            <a:picLocks noChangeAspect="1"/>
          </p:cNvPicPr>
          <p:nvPr/>
        </p:nvPicPr>
        <p:blipFill rotWithShape="1">
          <a:blip r:embed="rId3"/>
          <a:srcRect l="25849" t="41942" r="40364" b="17152"/>
          <a:stretch/>
        </p:blipFill>
        <p:spPr>
          <a:xfrm>
            <a:off x="7977071" y="2892461"/>
            <a:ext cx="3897299" cy="2654194"/>
          </a:xfrm>
          <a:prstGeom prst="rect">
            <a:avLst/>
          </a:prstGeom>
        </p:spPr>
      </p:pic>
      <p:sp>
        <p:nvSpPr>
          <p:cNvPr id="8" name="TextBox 7">
            <a:extLst>
              <a:ext uri="{FF2B5EF4-FFF2-40B4-BE49-F238E27FC236}">
                <a16:creationId xmlns:a16="http://schemas.microsoft.com/office/drawing/2014/main" id="{464FDDFB-09BE-9724-E6B9-8FB5599D3677}"/>
              </a:ext>
            </a:extLst>
          </p:cNvPr>
          <p:cNvSpPr txBox="1"/>
          <p:nvPr/>
        </p:nvSpPr>
        <p:spPr>
          <a:xfrm>
            <a:off x="8891471" y="5817111"/>
            <a:ext cx="2068497" cy="382874"/>
          </a:xfrm>
          <a:prstGeom prst="rect">
            <a:avLst/>
          </a:prstGeom>
          <a:noFill/>
        </p:spPr>
        <p:txBody>
          <a:bodyPr wrap="square" rtlCol="0">
            <a:spAutoFit/>
          </a:bodyPr>
          <a:lstStyle/>
          <a:p>
            <a:r>
              <a:rPr lang="en-US" dirty="0"/>
              <a:t>Model Summary</a:t>
            </a:r>
            <a:endParaRPr lang="en-IN" dirty="0"/>
          </a:p>
        </p:txBody>
      </p:sp>
    </p:spTree>
    <p:extLst>
      <p:ext uri="{BB962C8B-B14F-4D97-AF65-F5344CB8AC3E}">
        <p14:creationId xmlns:p14="http://schemas.microsoft.com/office/powerpoint/2010/main" val="2281758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C9F48B-A9B2-D554-E5A6-081EA1A89490}"/>
              </a:ext>
            </a:extLst>
          </p:cNvPr>
          <p:cNvPicPr>
            <a:picLocks noChangeAspect="1"/>
          </p:cNvPicPr>
          <p:nvPr/>
        </p:nvPicPr>
        <p:blipFill>
          <a:blip r:embed="rId2"/>
          <a:stretch>
            <a:fillRect/>
          </a:stretch>
        </p:blipFill>
        <p:spPr>
          <a:xfrm>
            <a:off x="1078794" y="497303"/>
            <a:ext cx="6760189" cy="5863394"/>
          </a:xfrm>
          <a:prstGeom prst="rect">
            <a:avLst/>
          </a:prstGeom>
        </p:spPr>
      </p:pic>
      <p:pic>
        <p:nvPicPr>
          <p:cNvPr id="3" name="Picture 2">
            <a:extLst>
              <a:ext uri="{FF2B5EF4-FFF2-40B4-BE49-F238E27FC236}">
                <a16:creationId xmlns:a16="http://schemas.microsoft.com/office/drawing/2014/main" id="{324B7D55-0FD4-108D-C8A7-3D58F75FF279}"/>
              </a:ext>
            </a:extLst>
          </p:cNvPr>
          <p:cNvPicPr>
            <a:picLocks noChangeAspect="1"/>
          </p:cNvPicPr>
          <p:nvPr/>
        </p:nvPicPr>
        <p:blipFill rotWithShape="1">
          <a:blip r:embed="rId3"/>
          <a:srcRect l="26286" t="47379" r="56020" b="16504"/>
          <a:stretch/>
        </p:blipFill>
        <p:spPr>
          <a:xfrm>
            <a:off x="8364421" y="497303"/>
            <a:ext cx="2748785" cy="3156012"/>
          </a:xfrm>
          <a:prstGeom prst="rect">
            <a:avLst/>
          </a:prstGeom>
        </p:spPr>
      </p:pic>
      <p:sp>
        <p:nvSpPr>
          <p:cNvPr id="4" name="TextBox 3">
            <a:extLst>
              <a:ext uri="{FF2B5EF4-FFF2-40B4-BE49-F238E27FC236}">
                <a16:creationId xmlns:a16="http://schemas.microsoft.com/office/drawing/2014/main" id="{17C3810D-DB54-84D0-FE18-8511F78C82F1}"/>
              </a:ext>
            </a:extLst>
          </p:cNvPr>
          <p:cNvSpPr txBox="1"/>
          <p:nvPr/>
        </p:nvSpPr>
        <p:spPr>
          <a:xfrm>
            <a:off x="8265111" y="3856971"/>
            <a:ext cx="1988598" cy="369332"/>
          </a:xfrm>
          <a:prstGeom prst="rect">
            <a:avLst/>
          </a:prstGeom>
          <a:noFill/>
        </p:spPr>
        <p:txBody>
          <a:bodyPr wrap="square" rtlCol="0">
            <a:spAutoFit/>
          </a:bodyPr>
          <a:lstStyle/>
          <a:p>
            <a:r>
              <a:rPr lang="en-US" dirty="0"/>
              <a:t>Model Graph</a:t>
            </a:r>
            <a:endParaRPr lang="en-IN" dirty="0"/>
          </a:p>
        </p:txBody>
      </p:sp>
    </p:spTree>
    <p:extLst>
      <p:ext uri="{BB962C8B-B14F-4D97-AF65-F5344CB8AC3E}">
        <p14:creationId xmlns:p14="http://schemas.microsoft.com/office/powerpoint/2010/main" val="12832782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ACECE1E4-636E-48DB-87ED-4A76DC93378F}"/>
    </a:ext>
  </a:extLst>
</a:theme>
</file>

<file path=docProps/app.xml><?xml version="1.0" encoding="utf-8"?>
<Properties xmlns="http://schemas.openxmlformats.org/officeDocument/2006/extended-properties" xmlns:vt="http://schemas.openxmlformats.org/officeDocument/2006/docPropsVTypes">
  <Template>Quotable</Template>
  <TotalTime>57</TotalTime>
  <Words>550</Words>
  <Application>Microsoft Office PowerPoint</Application>
  <PresentationFormat>Widescreen</PresentationFormat>
  <Paragraphs>35</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Century Gothic</vt:lpstr>
      <vt:lpstr>Lato</vt:lpstr>
      <vt:lpstr>Open Sans</vt:lpstr>
      <vt:lpstr>Wingdings 2</vt:lpstr>
      <vt:lpstr>Quotable</vt:lpstr>
      <vt:lpstr>Teaching Assistant Bot Univ.AI | AI – 3 Project</vt:lpstr>
      <vt:lpstr>PowerPoint Presentation</vt:lpstr>
      <vt:lpstr>Data Cleaning and Visualization</vt:lpstr>
      <vt:lpstr>Analysis of the First Question</vt:lpstr>
      <vt:lpstr>Analysis of the First Answer</vt:lpstr>
      <vt:lpstr>The Baseline Model</vt:lpstr>
      <vt:lpstr>PowerPoint Presentation</vt:lpstr>
      <vt:lpstr>The Deep Learning Model (No RNN Layers)</vt:lpstr>
      <vt:lpstr>PowerPoint Presentation</vt:lpstr>
      <vt:lpstr>Why BERT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Assistant Bot Univ.AI | AI – 3 Project</dc:title>
  <dc:creator>hp</dc:creator>
  <cp:lastModifiedBy>hp</cp:lastModifiedBy>
  <cp:revision>11</cp:revision>
  <dcterms:created xsi:type="dcterms:W3CDTF">2022-06-19T12:34:45Z</dcterms:created>
  <dcterms:modified xsi:type="dcterms:W3CDTF">2022-06-19T13:32:35Z</dcterms:modified>
</cp:coreProperties>
</file>